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57" r:id="rId4"/>
    <p:sldId id="261" r:id="rId5"/>
    <p:sldId id="262" r:id="rId6"/>
    <p:sldId id="260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72" d="100"/>
          <a:sy n="72" d="100"/>
        </p:scale>
        <p:origin x="9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CF151D-5729-4126-9978-D03E34AED0FE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574B1-782F-46C2-9E17-E6741A6A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9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018"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30766" indent="-281064" defTabSz="915018"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24255" indent="-224851" defTabSz="915018"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73957" indent="-224851" defTabSz="915018"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23659" indent="-224851" defTabSz="915018"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473361" indent="-224851" defTabSz="91501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23062" indent="-224851" defTabSz="91501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372764" indent="-224851" defTabSz="91501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22466" indent="-224851" defTabSz="91501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6B15591-4B94-3247-AC20-4F612D0BC543}" type="slidenum">
              <a:rPr lang="en-US">
                <a:solidFill>
                  <a:schemeClr val="bg1"/>
                </a:solidFill>
              </a:rPr>
              <a:pPr/>
              <a:t>2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920" y="4343713"/>
            <a:ext cx="5947756" cy="50504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Defined in Title 5 but not Education Code; note that the 2005 appellate court decision 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recognized local senates as having legal standing</a:t>
            </a:r>
          </a:p>
        </p:txBody>
      </p:sp>
    </p:spTree>
    <p:extLst>
      <p:ext uri="{BB962C8B-B14F-4D97-AF65-F5344CB8AC3E}">
        <p14:creationId xmlns:p14="http://schemas.microsoft.com/office/powerpoint/2010/main" val="3913038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519EC-0B23-450E-AB9E-80F3C1676A53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F3DB-9658-4071-8660-5289A526C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88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519EC-0B23-450E-AB9E-80F3C1676A53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F3DB-9658-4071-8660-5289A526C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396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519EC-0B23-450E-AB9E-80F3C1676A53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F3DB-9658-4071-8660-5289A526C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31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519EC-0B23-450E-AB9E-80F3C1676A53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F3DB-9658-4071-8660-5289A526C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96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519EC-0B23-450E-AB9E-80F3C1676A53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F3DB-9658-4071-8660-5289A526C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46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519EC-0B23-450E-AB9E-80F3C1676A53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F3DB-9658-4071-8660-5289A526C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89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519EC-0B23-450E-AB9E-80F3C1676A53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F3DB-9658-4071-8660-5289A526C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519EC-0B23-450E-AB9E-80F3C1676A53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F3DB-9658-4071-8660-5289A526C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42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519EC-0B23-450E-AB9E-80F3C1676A53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F3DB-9658-4071-8660-5289A526C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519EC-0B23-450E-AB9E-80F3C1676A53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F3DB-9658-4071-8660-5289A526C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5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519EC-0B23-450E-AB9E-80F3C1676A53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F3DB-9658-4071-8660-5289A526C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493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519EC-0B23-450E-AB9E-80F3C1676A53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CF3DB-9658-4071-8660-5289A526C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94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lleycollege.edu/slocloud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Academic Senate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Adjunct Orientation</a:t>
            </a:r>
          </a:p>
          <a:p>
            <a:r>
              <a:rPr lang="en-US" dirty="0" smtClean="0"/>
              <a:t>8/8/17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24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b="1" dirty="0">
                <a:latin typeface="Franklin Gothic Book" charset="0"/>
              </a:rPr>
              <a:t>TITLE 5 § 53200 - DEFINITIONS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Font typeface="Wingdings" charset="0"/>
              <a:buNone/>
            </a:pPr>
            <a:r>
              <a:rPr lang="en-US" sz="3400" dirty="0"/>
              <a:t>(B) Academic Senate means an organization whose primary function is to make recommendations with respect to academic and professional matters</a:t>
            </a:r>
            <a:r>
              <a:rPr lang="en-US" sz="3400" dirty="0"/>
              <a:t>.</a:t>
            </a:r>
            <a:br>
              <a:rPr lang="en-US" sz="3400" dirty="0"/>
            </a:br>
            <a:endParaRPr lang="en-US" sz="3400" dirty="0"/>
          </a:p>
          <a:p>
            <a:pPr eaLnBrk="1" hangingPunct="1">
              <a:spcBef>
                <a:spcPct val="0"/>
              </a:spcBef>
              <a:buFont typeface="Wingdings" charset="0"/>
              <a:buNone/>
            </a:pPr>
            <a:r>
              <a:rPr lang="en-US" sz="3400" dirty="0"/>
              <a:t>(C) Academic and Professional matters means the following policy development and implementation matters:</a:t>
            </a:r>
            <a:endParaRPr lang="en-US" sz="3400" i="1" dirty="0"/>
          </a:p>
        </p:txBody>
      </p:sp>
    </p:spTree>
    <p:extLst>
      <p:ext uri="{BB962C8B-B14F-4D97-AF65-F5344CB8AC3E}">
        <p14:creationId xmlns:p14="http://schemas.microsoft.com/office/powerpoint/2010/main" val="35972877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5033" y="155309"/>
            <a:ext cx="10396882" cy="1158140"/>
          </a:xfrm>
        </p:spPr>
        <p:txBody>
          <a:bodyPr/>
          <a:lstStyle/>
          <a:p>
            <a:pPr algn="ctr"/>
            <a:r>
              <a:rPr lang="en-US" dirty="0" smtClean="0"/>
              <a:t>The “10 + 1”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0" y="1345189"/>
            <a:ext cx="5993971" cy="4089482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2800" dirty="0"/>
              <a:t>Curriculum including establishing prerequisites and places courses within </a:t>
            </a:r>
            <a:r>
              <a:rPr lang="en-US" sz="2800" dirty="0" smtClean="0"/>
              <a:t>disciplines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800" dirty="0" smtClean="0"/>
              <a:t> Degree </a:t>
            </a:r>
            <a:r>
              <a:rPr lang="en-US" sz="2800" dirty="0"/>
              <a:t>&amp; Certificate Requirements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800" dirty="0"/>
              <a:t>Grading Policies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800" dirty="0"/>
              <a:t>Educational Program Development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800" dirty="0"/>
              <a:t>Standards &amp; Polices regarding </a:t>
            </a:r>
            <a:br>
              <a:rPr lang="en-US" sz="2800" dirty="0"/>
            </a:br>
            <a:r>
              <a:rPr lang="en-US" sz="2800" dirty="0"/>
              <a:t>Student Preparation and Success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993971" y="1281708"/>
            <a:ext cx="6041510" cy="421644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en-US" sz="2800" dirty="0"/>
              <a:t>College governance structures, as related to faculty roles</a:t>
            </a:r>
          </a:p>
          <a:p>
            <a:pPr marL="457200" lvl="0" indent="-457200">
              <a:buFont typeface="+mj-lt"/>
              <a:buAutoNum type="arabicPeriod" startAt="6"/>
            </a:pPr>
            <a:r>
              <a:rPr lang="en-US" sz="2800" dirty="0" smtClean="0"/>
              <a:t>Faculty </a:t>
            </a:r>
            <a:r>
              <a:rPr lang="en-US" sz="2800" dirty="0"/>
              <a:t>roles and involvement in accreditation process </a:t>
            </a:r>
          </a:p>
          <a:p>
            <a:pPr marL="457200" lvl="0" indent="-457200">
              <a:buFont typeface="+mj-lt"/>
              <a:buAutoNum type="arabicPeriod" startAt="6"/>
            </a:pPr>
            <a:r>
              <a:rPr lang="en-US" sz="2800" dirty="0"/>
              <a:t>Policies for faculty professional development activities</a:t>
            </a:r>
          </a:p>
          <a:p>
            <a:pPr marL="457200" lvl="0" indent="-457200">
              <a:buFont typeface="+mj-lt"/>
              <a:buAutoNum type="arabicPeriod" startAt="6"/>
            </a:pPr>
            <a:r>
              <a:rPr lang="en-US" sz="2800" dirty="0"/>
              <a:t>Processes for program review </a:t>
            </a:r>
          </a:p>
          <a:p>
            <a:pPr marL="457200" lvl="0" indent="-457200">
              <a:buFont typeface="+mj-lt"/>
              <a:buAutoNum type="arabicPeriod" startAt="6"/>
            </a:pPr>
            <a:r>
              <a:rPr lang="en-US" sz="2800" dirty="0"/>
              <a:t>Processes for institutional </a:t>
            </a:r>
            <a:r>
              <a:rPr lang="en-US" sz="2800" dirty="0" smtClean="0"/>
              <a:t>  planning </a:t>
            </a:r>
            <a:r>
              <a:rPr lang="en-US" sz="2800" dirty="0"/>
              <a:t>and budget </a:t>
            </a:r>
            <a:r>
              <a:rPr lang="en-US" sz="2800" dirty="0" smtClean="0"/>
              <a:t>development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15546" y="5722071"/>
            <a:ext cx="10824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dirty="0" smtClean="0">
                <a:solidFill>
                  <a:schemeClr val="bg1"/>
                </a:solidFill>
              </a:rPr>
              <a:t>Plus One: </a:t>
            </a:r>
            <a:r>
              <a:rPr lang="en-US" dirty="0"/>
              <a:t>Other academic and professional  </a:t>
            </a:r>
            <a:r>
              <a:rPr lang="en-US" dirty="0" smtClean="0"/>
              <a:t>matters </a:t>
            </a:r>
            <a:r>
              <a:rPr lang="en-US" dirty="0"/>
              <a:t>as mutually agreed upon between </a:t>
            </a:r>
            <a:r>
              <a:rPr lang="en-US" dirty="0" smtClean="0"/>
              <a:t>the</a:t>
            </a:r>
            <a:br>
              <a:rPr lang="en-US" dirty="0" smtClean="0"/>
            </a:br>
            <a:r>
              <a:rPr lang="en-US" dirty="0" smtClean="0"/>
              <a:t>governing </a:t>
            </a:r>
            <a:r>
              <a:rPr lang="en-US" dirty="0"/>
              <a:t>board and the academic senate</a:t>
            </a:r>
          </a:p>
        </p:txBody>
      </p:sp>
    </p:spTree>
    <p:extLst>
      <p:ext uri="{BB962C8B-B14F-4D97-AF65-F5344CB8AC3E}">
        <p14:creationId xmlns:p14="http://schemas.microsoft.com/office/powerpoint/2010/main" val="293628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Adjunct Senators Needed for 2017/2018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Academic Senate meets the 1</a:t>
            </a:r>
            <a:r>
              <a:rPr lang="en-US" baseline="30000" dirty="0" smtClean="0"/>
              <a:t>st</a:t>
            </a:r>
            <a:r>
              <a:rPr lang="en-US" dirty="0" smtClean="0"/>
              <a:t>, 3</a:t>
            </a:r>
            <a:r>
              <a:rPr lang="en-US" baseline="30000" dirty="0" smtClean="0"/>
              <a:t>rd</a:t>
            </a:r>
            <a:r>
              <a:rPr lang="en-US" dirty="0" smtClean="0"/>
              <a:t>, and 5</a:t>
            </a:r>
            <a:r>
              <a:rPr lang="en-US" baseline="30000" dirty="0" smtClean="0"/>
              <a:t>th</a:t>
            </a:r>
            <a:r>
              <a:rPr lang="en-US" dirty="0" smtClean="0"/>
              <a:t> Wednesday of the month b from 3 pm-4:30pm beginning August 16, 2017 – May 16, 2018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Submit a Letter of Interest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6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Accreditation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Accreditation Midterm Report due October 15, 2017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Draft Available August, 2017</a:t>
            </a:r>
          </a:p>
          <a:p>
            <a:r>
              <a:rPr lang="en-US" dirty="0" smtClean="0"/>
              <a:t>Final Draft goes to Board in September,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578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SLOs should be included on </a:t>
            </a:r>
            <a:r>
              <a:rPr lang="en-US" sz="3200" smtClean="0"/>
              <a:t>your syllabus</a:t>
            </a:r>
          </a:p>
          <a:p>
            <a:r>
              <a:rPr lang="en-US" sz="3200" dirty="0" smtClean="0"/>
              <a:t>Still collecting SLO data every semester</a:t>
            </a:r>
          </a:p>
          <a:p>
            <a:r>
              <a:rPr lang="en-US" sz="3200" dirty="0" smtClean="0">
                <a:hlinkClick r:id="rId2"/>
              </a:rPr>
              <a:t>http://www.valleycollege.edu/slocloud</a:t>
            </a:r>
            <a:endParaRPr lang="en-US" sz="3200" dirty="0" smtClean="0"/>
          </a:p>
          <a:p>
            <a:r>
              <a:rPr lang="en-US" sz="3200" dirty="0" smtClean="0"/>
              <a:t>Participation is needed to:</a:t>
            </a:r>
          </a:p>
          <a:p>
            <a:pPr lvl="1"/>
            <a:r>
              <a:rPr lang="en-US" sz="3200" dirty="0" smtClean="0"/>
              <a:t>Improve Teaching and Learning</a:t>
            </a:r>
          </a:p>
          <a:p>
            <a:pPr lvl="1"/>
            <a:r>
              <a:rPr lang="en-US" sz="3200" dirty="0" smtClean="0"/>
              <a:t>Meet Accreditation Standards</a:t>
            </a:r>
          </a:p>
          <a:p>
            <a:r>
              <a:rPr lang="en-US" sz="3200" dirty="0" smtClean="0"/>
              <a:t>Compensation is available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479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99644" y="699911"/>
            <a:ext cx="663786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Celia Huston</a:t>
            </a:r>
          </a:p>
          <a:p>
            <a:pPr algn="ctr"/>
            <a:r>
              <a:rPr lang="en-US" sz="4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Library 135</a:t>
            </a:r>
          </a:p>
          <a:p>
            <a:pPr algn="ctr"/>
            <a:r>
              <a:rPr lang="en-US" sz="4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909-384-8574</a:t>
            </a:r>
          </a:p>
          <a:p>
            <a:pPr algn="ctr"/>
            <a:r>
              <a:rPr lang="en-US" sz="4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cjhuston@valleycollege.edu  </a:t>
            </a:r>
            <a:endParaRPr lang="en-US" sz="44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181" y="3500678"/>
            <a:ext cx="6356329" cy="2957459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80626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B2F9F0AE74804094924C7D033E119D" ma:contentTypeVersion="11" ma:contentTypeDescription="Create a new document." ma:contentTypeScope="" ma:versionID="b59715e76babe87e300187fa927deec7">
  <xsd:schema xmlns:xsd="http://www.w3.org/2001/XMLSchema" xmlns:xs="http://www.w3.org/2001/XMLSchema" xmlns:p="http://schemas.microsoft.com/office/2006/metadata/properties" xmlns:ns2="8a6fd48c-ac4f-4e3c-96d5-bb37bb1b8570" xmlns:ns3="72c0afcf-037f-4d83-93f6-74581a3122f0" targetNamespace="http://schemas.microsoft.com/office/2006/metadata/properties" ma:root="true" ma:fieldsID="44f7a4623e00e0cb6c8362d8b6298142" ns2:_="" ns3:_="">
    <xsd:import namespace="8a6fd48c-ac4f-4e3c-96d5-bb37bb1b8570"/>
    <xsd:import namespace="72c0afcf-037f-4d83-93f6-74581a3122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6fd48c-ac4f-4e3c-96d5-bb37bb1b85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c0afcf-037f-4d83-93f6-74581a3122f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2BCBA08-2AD9-44B6-938D-24C7B53628D0}"/>
</file>

<file path=customXml/itemProps2.xml><?xml version="1.0" encoding="utf-8"?>
<ds:datastoreItem xmlns:ds="http://schemas.openxmlformats.org/officeDocument/2006/customXml" ds:itemID="{CE5EBE34-918E-4115-A7AB-B3FF330CDA9A}"/>
</file>

<file path=customXml/itemProps3.xml><?xml version="1.0" encoding="utf-8"?>
<ds:datastoreItem xmlns:ds="http://schemas.openxmlformats.org/officeDocument/2006/customXml" ds:itemID="{9AC79C40-D487-4BA2-B0BC-DC03E5FD57D3}"/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235</Words>
  <Application>Microsoft Office PowerPoint</Application>
  <PresentationFormat>Widescreen</PresentationFormat>
  <Paragraphs>42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MS PGothic</vt:lpstr>
      <vt:lpstr>Arial</vt:lpstr>
      <vt:lpstr>Baskerville Old Face</vt:lpstr>
      <vt:lpstr>Calibri</vt:lpstr>
      <vt:lpstr>Calibri Light</vt:lpstr>
      <vt:lpstr>Franklin Gothic Book</vt:lpstr>
      <vt:lpstr>Times New Roman</vt:lpstr>
      <vt:lpstr>Wingdings</vt:lpstr>
      <vt:lpstr>Office Theme</vt:lpstr>
      <vt:lpstr>Academic Senate</vt:lpstr>
      <vt:lpstr>TITLE 5 § 53200 - DEFINITIONS</vt:lpstr>
      <vt:lpstr>The “10 + 1”</vt:lpstr>
      <vt:lpstr>Two Adjunct Senators Needed for 2017/2018</vt:lpstr>
      <vt:lpstr>Accreditation</vt:lpstr>
      <vt:lpstr>SLOs</vt:lpstr>
      <vt:lpstr>PowerPoint Presentation</vt:lpstr>
    </vt:vector>
  </TitlesOfParts>
  <Company>San Bernardino Community College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Senate</dc:title>
  <dc:creator>Huston, Celia J.</dc:creator>
  <cp:lastModifiedBy>Huston, Celia J.</cp:lastModifiedBy>
  <cp:revision>6</cp:revision>
  <dcterms:created xsi:type="dcterms:W3CDTF">2017-08-09T04:17:31Z</dcterms:created>
  <dcterms:modified xsi:type="dcterms:W3CDTF">2017-08-09T04:55:06Z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0x01010085B2F9F0AE74804094924C7D033E119D</vt:lpwstr>
  </property>
</Properties>
</file>